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</p:sldIdLst>
  <p:sldSz cx="6858000" cy="9903460" type="A4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57250" y="1620798"/>
            <a:ext cx="5143500" cy="344792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57250" y="5201683"/>
            <a:ext cx="5143500" cy="23910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2574-15D5-454E-86ED-4D804C7B1D48}" type="datetimeFigureOut">
              <a:rPr lang="de-DE" smtClean="0"/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7AAB-1D31-4FB0-BEBE-7DAAFB46DD10}" type="slidenum">
              <a:rPr lang="de-DE" smtClean="0"/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  <a:endParaRPr lang="de-DE" smtClean="0"/>
          </a:p>
          <a:p>
            <a:pPr lvl="1"/>
            <a:r>
              <a:rPr lang="de-DE" smtClean="0"/>
              <a:t>Zweite Ebene</a:t>
            </a:r>
            <a:endParaRPr lang="de-DE" smtClean="0"/>
          </a:p>
          <a:p>
            <a:pPr lvl="2"/>
            <a:r>
              <a:rPr lang="de-DE" smtClean="0"/>
              <a:t>Dritte Ebene</a:t>
            </a:r>
            <a:endParaRPr lang="de-DE" smtClean="0"/>
          </a:p>
          <a:p>
            <a:pPr lvl="3"/>
            <a:r>
              <a:rPr lang="de-DE" smtClean="0"/>
              <a:t>Vierte Ebene</a:t>
            </a:r>
            <a:endParaRPr lang="de-DE" smtClean="0"/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2574-15D5-454E-86ED-4D804C7B1D48}" type="datetimeFigureOut">
              <a:rPr lang="de-DE" smtClean="0"/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7AAB-1D31-4FB0-BEBE-7DAAFB46DD10}" type="slidenum">
              <a:rPr lang="de-DE" smtClean="0"/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4907756" y="527275"/>
            <a:ext cx="1478756" cy="839284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71488" y="527275"/>
            <a:ext cx="4350544" cy="8392843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  <a:endParaRPr lang="de-DE" smtClean="0"/>
          </a:p>
          <a:p>
            <a:pPr lvl="1"/>
            <a:r>
              <a:rPr lang="de-DE" smtClean="0"/>
              <a:t>Zweite Ebene</a:t>
            </a:r>
            <a:endParaRPr lang="de-DE" smtClean="0"/>
          </a:p>
          <a:p>
            <a:pPr lvl="2"/>
            <a:r>
              <a:rPr lang="de-DE" smtClean="0"/>
              <a:t>Dritte Ebene</a:t>
            </a:r>
            <a:endParaRPr lang="de-DE" smtClean="0"/>
          </a:p>
          <a:p>
            <a:pPr lvl="3"/>
            <a:r>
              <a:rPr lang="de-DE" smtClean="0"/>
              <a:t>Vierte Ebene</a:t>
            </a:r>
            <a:endParaRPr lang="de-DE" smtClean="0"/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2574-15D5-454E-86ED-4D804C7B1D48}" type="datetimeFigureOut">
              <a:rPr lang="de-DE" smtClean="0"/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7AAB-1D31-4FB0-BEBE-7DAAFB46DD10}" type="slidenum">
              <a:rPr lang="de-DE" smtClean="0"/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  <a:endParaRPr lang="de-DE" smtClean="0"/>
          </a:p>
          <a:p>
            <a:pPr lvl="1"/>
            <a:r>
              <a:rPr lang="de-DE" smtClean="0"/>
              <a:t>Zweite Ebene</a:t>
            </a:r>
            <a:endParaRPr lang="de-DE" smtClean="0"/>
          </a:p>
          <a:p>
            <a:pPr lvl="2"/>
            <a:r>
              <a:rPr lang="de-DE" smtClean="0"/>
              <a:t>Dritte Ebene</a:t>
            </a:r>
            <a:endParaRPr lang="de-DE" smtClean="0"/>
          </a:p>
          <a:p>
            <a:pPr lvl="3"/>
            <a:r>
              <a:rPr lang="de-DE" smtClean="0"/>
              <a:t>Vierte Ebene</a:t>
            </a:r>
            <a:endParaRPr lang="de-DE" smtClean="0"/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2574-15D5-454E-86ED-4D804C7B1D48}" type="datetimeFigureOut">
              <a:rPr lang="de-DE" smtClean="0"/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7AAB-1D31-4FB0-BEBE-7DAAFB46DD10}" type="slidenum">
              <a:rPr lang="de-DE" smtClean="0"/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916" y="2469023"/>
            <a:ext cx="5915025" cy="411962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67916" y="6627618"/>
            <a:ext cx="5915025" cy="2166412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  <a:endParaRPr lang="de-DE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2574-15D5-454E-86ED-4D804C7B1D48}" type="datetimeFigureOut">
              <a:rPr lang="de-DE" smtClean="0"/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7AAB-1D31-4FB0-BEBE-7DAAFB46DD10}" type="slidenum">
              <a:rPr lang="de-DE" smtClean="0"/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71488" y="2636375"/>
            <a:ext cx="2914650" cy="6283743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  <a:endParaRPr lang="de-DE" smtClean="0"/>
          </a:p>
          <a:p>
            <a:pPr lvl="1"/>
            <a:r>
              <a:rPr lang="de-DE" smtClean="0"/>
              <a:t>Zweite Ebene</a:t>
            </a:r>
            <a:endParaRPr lang="de-DE" smtClean="0"/>
          </a:p>
          <a:p>
            <a:pPr lvl="2"/>
            <a:r>
              <a:rPr lang="de-DE" smtClean="0"/>
              <a:t>Dritte Ebene</a:t>
            </a:r>
            <a:endParaRPr lang="de-DE" smtClean="0"/>
          </a:p>
          <a:p>
            <a:pPr lvl="3"/>
            <a:r>
              <a:rPr lang="de-DE" smtClean="0"/>
              <a:t>Vierte Ebene</a:t>
            </a:r>
            <a:endParaRPr lang="de-DE" smtClean="0"/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71863" y="2636375"/>
            <a:ext cx="2914650" cy="6283743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  <a:endParaRPr lang="de-DE" smtClean="0"/>
          </a:p>
          <a:p>
            <a:pPr lvl="1"/>
            <a:r>
              <a:rPr lang="de-DE" smtClean="0"/>
              <a:t>Zweite Ebene</a:t>
            </a:r>
            <a:endParaRPr lang="de-DE" smtClean="0"/>
          </a:p>
          <a:p>
            <a:pPr lvl="2"/>
            <a:r>
              <a:rPr lang="de-DE" smtClean="0"/>
              <a:t>Dritte Ebene</a:t>
            </a:r>
            <a:endParaRPr lang="de-DE" smtClean="0"/>
          </a:p>
          <a:p>
            <a:pPr lvl="3"/>
            <a:r>
              <a:rPr lang="de-DE" smtClean="0"/>
              <a:t>Vierte Ebene</a:t>
            </a:r>
            <a:endParaRPr lang="de-DE" smtClean="0"/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2574-15D5-454E-86ED-4D804C7B1D48}" type="datetimeFigureOut">
              <a:rPr lang="de-DE" smtClean="0"/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7AAB-1D31-4FB0-BEBE-7DAAFB46DD10}" type="slidenum">
              <a:rPr lang="de-DE" smtClean="0"/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2381" y="527275"/>
            <a:ext cx="5915025" cy="19142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72381" y="2427758"/>
            <a:ext cx="2901255" cy="118980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smtClean="0"/>
              <a:t>Formatvorlagen des Textmasters bearbeiten</a:t>
            </a:r>
            <a:endParaRPr lang="de-DE" smtClean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2381" y="3617565"/>
            <a:ext cx="2901255" cy="5320893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  <a:endParaRPr lang="de-DE" smtClean="0"/>
          </a:p>
          <a:p>
            <a:pPr lvl="1"/>
            <a:r>
              <a:rPr lang="de-DE" smtClean="0"/>
              <a:t>Zweite Ebene</a:t>
            </a:r>
            <a:endParaRPr lang="de-DE" smtClean="0"/>
          </a:p>
          <a:p>
            <a:pPr lvl="2"/>
            <a:r>
              <a:rPr lang="de-DE" smtClean="0"/>
              <a:t>Dritte Ebene</a:t>
            </a:r>
            <a:endParaRPr lang="de-DE" smtClean="0"/>
          </a:p>
          <a:p>
            <a:pPr lvl="3"/>
            <a:r>
              <a:rPr lang="de-DE" smtClean="0"/>
              <a:t>Vierte Ebene</a:t>
            </a:r>
            <a:endParaRPr lang="de-DE" smtClean="0"/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471863" y="2427758"/>
            <a:ext cx="2915543" cy="118980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smtClean="0"/>
              <a:t>Formatvorlagen des Textmasters bearbeiten</a:t>
            </a:r>
            <a:endParaRPr lang="de-DE" smtClean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471863" y="3617565"/>
            <a:ext cx="2915543" cy="5320893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  <a:endParaRPr lang="de-DE" smtClean="0"/>
          </a:p>
          <a:p>
            <a:pPr lvl="1"/>
            <a:r>
              <a:rPr lang="de-DE" smtClean="0"/>
              <a:t>Zweite Ebene</a:t>
            </a:r>
            <a:endParaRPr lang="de-DE" smtClean="0"/>
          </a:p>
          <a:p>
            <a:pPr lvl="2"/>
            <a:r>
              <a:rPr lang="de-DE" smtClean="0"/>
              <a:t>Dritte Ebene</a:t>
            </a:r>
            <a:endParaRPr lang="de-DE" smtClean="0"/>
          </a:p>
          <a:p>
            <a:pPr lvl="3"/>
            <a:r>
              <a:rPr lang="de-DE" smtClean="0"/>
              <a:t>Vierte Ebene</a:t>
            </a:r>
            <a:endParaRPr lang="de-DE" smtClean="0"/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2574-15D5-454E-86ED-4D804C7B1D48}" type="datetimeFigureOut">
              <a:rPr lang="de-DE" smtClean="0"/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7AAB-1D31-4FB0-BEBE-7DAAFB46DD10}" type="slidenum">
              <a:rPr lang="de-DE" smtClean="0"/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2574-15D5-454E-86ED-4D804C7B1D48}" type="datetimeFigureOut">
              <a:rPr lang="de-DE" smtClean="0"/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7AAB-1D31-4FB0-BEBE-7DAAFB46DD10}" type="slidenum">
              <a:rPr lang="de-DE" smtClean="0"/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2574-15D5-454E-86ED-4D804C7B1D48}" type="datetimeFigureOut">
              <a:rPr lang="de-DE" smtClean="0"/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7AAB-1D31-4FB0-BEBE-7DAAFB46DD10}" type="slidenum">
              <a:rPr lang="de-DE" smtClean="0"/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2381" y="660240"/>
            <a:ext cx="2211883" cy="231084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915543" y="1425935"/>
            <a:ext cx="3471863" cy="703797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 smtClean="0"/>
              <a:t>Formatvorlagen des Textmasters bearbeiten</a:t>
            </a:r>
            <a:endParaRPr lang="de-DE" smtClean="0"/>
          </a:p>
          <a:p>
            <a:pPr lvl="1"/>
            <a:r>
              <a:rPr lang="de-DE" smtClean="0"/>
              <a:t>Zweite Ebene</a:t>
            </a:r>
            <a:endParaRPr lang="de-DE" smtClean="0"/>
          </a:p>
          <a:p>
            <a:pPr lvl="2"/>
            <a:r>
              <a:rPr lang="de-DE" smtClean="0"/>
              <a:t>Dritte Ebene</a:t>
            </a:r>
            <a:endParaRPr lang="de-DE" smtClean="0"/>
          </a:p>
          <a:p>
            <a:pPr lvl="3"/>
            <a:r>
              <a:rPr lang="de-DE" smtClean="0"/>
              <a:t>Vierte Ebene</a:t>
            </a:r>
            <a:endParaRPr lang="de-DE" smtClean="0"/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72381" y="2971080"/>
            <a:ext cx="2211883" cy="550429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 smtClean="0"/>
              <a:t>Formatvorlagen des Textmasters bearbeiten</a:t>
            </a:r>
            <a:endParaRPr lang="de-DE" smtClean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2574-15D5-454E-86ED-4D804C7B1D48}" type="datetimeFigureOut">
              <a:rPr lang="de-DE" smtClean="0"/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7AAB-1D31-4FB0-BEBE-7DAAFB46DD10}" type="slidenum">
              <a:rPr lang="de-DE" smtClean="0"/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2381" y="660240"/>
            <a:ext cx="2211883" cy="231084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915543" y="1425935"/>
            <a:ext cx="3471863" cy="703797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72381" y="2971080"/>
            <a:ext cx="2211883" cy="550429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 smtClean="0"/>
              <a:t>Formatvorlagen des Textmasters bearbeiten</a:t>
            </a:r>
            <a:endParaRPr lang="de-DE" smtClean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2574-15D5-454E-86ED-4D804C7B1D48}" type="datetimeFigureOut">
              <a:rPr lang="de-DE" smtClean="0"/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7AAB-1D31-4FB0-BEBE-7DAAFB46DD10}" type="slidenum">
              <a:rPr lang="de-DE" smtClean="0"/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71488" y="527275"/>
            <a:ext cx="5915025" cy="1914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71488" y="2636375"/>
            <a:ext cx="5915025" cy="62837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  <a:endParaRPr lang="de-DE" smtClean="0"/>
          </a:p>
          <a:p>
            <a:pPr lvl="1"/>
            <a:r>
              <a:rPr lang="de-DE" smtClean="0"/>
              <a:t>Zweite Ebene</a:t>
            </a:r>
            <a:endParaRPr lang="de-DE" smtClean="0"/>
          </a:p>
          <a:p>
            <a:pPr lvl="2"/>
            <a:r>
              <a:rPr lang="de-DE" smtClean="0"/>
              <a:t>Dritte Ebene</a:t>
            </a:r>
            <a:endParaRPr lang="de-DE" smtClean="0"/>
          </a:p>
          <a:p>
            <a:pPr lvl="3"/>
            <a:r>
              <a:rPr lang="de-DE" smtClean="0"/>
              <a:t>Vierte Ebene</a:t>
            </a:r>
            <a:endParaRPr lang="de-DE" smtClean="0"/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71488" y="9179170"/>
            <a:ext cx="1543050" cy="527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62574-15D5-454E-86ED-4D804C7B1D48}" type="datetimeFigureOut">
              <a:rPr lang="de-DE" smtClean="0"/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271713" y="9179170"/>
            <a:ext cx="2314575" cy="527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843463" y="9179170"/>
            <a:ext cx="1543050" cy="527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37AAB-1D31-4FB0-BEBE-7DAAFB46DD10}" type="slidenum">
              <a:rPr lang="de-DE" smtClean="0"/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feld 3"/>
          <p:cNvSpPr txBox="1"/>
          <p:nvPr/>
        </p:nvSpPr>
        <p:spPr>
          <a:xfrm>
            <a:off x="-1270" y="709295"/>
            <a:ext cx="6859270" cy="9232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-----------------------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Haftungsausschluss:</a:t>
            </a:r>
            <a:endParaRPr lang="de-DE" alt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es wird keinerlei Haftung für Schäden jeglicher Art und Datenverlust übernommen!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Die Verwendung dieser App erfolgt auf eigenes Risiko!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-----------------------</a:t>
            </a:r>
            <a:endParaRPr lang="de-DE" altLang="en-US" sz="1100" i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Eine einfache, aber leistungsstarke Kassenbuch-Anwendung zur Verwaltung von </a:t>
            </a:r>
            <a:endParaRPr lang="de-DE" altLang="en-US" sz="1100" i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Einkäufen, Verkäufen, Beständen und Finanzen für kleine Unternehmen und Selbstständige. </a:t>
            </a:r>
            <a:endParaRPr lang="de-DE" altLang="en-US" sz="1100" i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 i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 i="1">
                <a:latin typeface="Arial" panose="020B0604020202020204" pitchFamily="34" charset="0"/>
                <a:cs typeface="Arial" panose="020B0604020202020204" pitchFamily="34" charset="0"/>
              </a:rPr>
              <a:t>Entwickelt mit Python, GTK4 und Adwaita für eine moderne und intuitive Benutzeroberfläche.</a:t>
            </a:r>
            <a:endParaRPr lang="de-DE" altLang="en-US" sz="1100" i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✨ Features</a:t>
            </a:r>
            <a:endParaRPr lang="de-DE" alt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📦 Einkaufs- &amp; Verkaufsverwaltung:</a:t>
            </a:r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Erfassen Sie detaillierte Einkäufe und Verkäufe inklusive Menge, Preis, Steuersatz und Lieferant/Kunde.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🏭 Bestandsführung:</a:t>
            </a:r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Der Lagerbestand wird bei jeder Buchung automatisch aktualisiert.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📘 Kassenbuch: </a:t>
            </a:r>
            <a:endParaRPr lang="de-DE" alt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Detaillierte Übersicht aller Einnahmen und Ausgaben mit automatischer Saldo-Berechnung.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📇 Stammdatenverwaltung:</a:t>
            </a:r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 Pflegen Sie zentral Ihre Artikel, Kunden und Lieferanten inklusive Artikel- und Kundennummern.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🧾 Rechnungserstellung:</a:t>
            </a:r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Erstellen Sie einzelne oder Sammelrechnungen aus erfassten Verkäufen.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📄 </a:t>
            </a:r>
            <a:r>
              <a:rPr lang="de-DE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PDF-Export: </a:t>
            </a:r>
            <a:endParaRPr lang="de-DE" alt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Exportieren Sie Rechnungen und Kassenbuch-Auszüge als professionell formatierte PDF-Dokumente.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🇩🇪 ZUGFeRD-Unterstützung: Erstellen Sie elektronische Rechnungen im ZUGFeRD-Format für die automatisierte Weiterverarbeitung.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🔐 </a:t>
            </a:r>
            <a:r>
              <a:rPr lang="de-DE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Datensicherheit:</a:t>
            </a:r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 Alle Daten werden lokal in einer robusten SQLite-Datenbank gespeichert.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💾 </a:t>
            </a:r>
            <a:r>
              <a:rPr lang="de-DE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Backup &amp; Restore:</a:t>
            </a:r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 Einfache Funktionen zur Sicherung und Wiederherstellung Ihrer kompletten Datenbank.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⚡ Barcode-Unterstützung: </a:t>
            </a:r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Beschleunigen Sie die Datenerfassung mit handelsüblichen Barcode-Scannern.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barcode: Barcode-Scanner Integration: Schnellerfassung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Die Anwendung ist für die schnelle Datenerfassung mit einem Barcode-Scanner optimiert. 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Dies reduziert Tippfehler und beschleunigt den Arbeitsablauf erheblich.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Wie es funktioniert: 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 b="1">
                <a:latin typeface="Arial" panose="020B0604020202020204" pitchFamily="34" charset="0"/>
                <a:cs typeface="Arial" panose="020B0604020202020204" pitchFamily="34" charset="0"/>
              </a:rPr>
              <a:t>Die Grundlagen</a:t>
            </a:r>
            <a:endParaRPr lang="de-DE" alt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Sie benötigen keinen speziellen Scanner. Jeder handelsübliche USB- oder Bluetooth-Scanner, der im Tastatur-Emulationsmodus (HID) arbeitet, ist kompatibel.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Diese Scanner verhalten sich wie eine Tastatur: Sie lesen den Barcode, "tippen" die Nummer in das aktive Textfeld und senden am Ende ein Enter-Signal. 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altLang="en-US" sz="1100">
                <a:latin typeface="Arial" panose="020B0604020202020204" pitchFamily="34" charset="0"/>
                <a:cs typeface="Arial" panose="020B0604020202020204" pitchFamily="34" charset="0"/>
              </a:rPr>
              <a:t>Die Anwendung nutzt genau dieses Enter-Signal, um die Artikelsuche automatisch auszulösen.</a:t>
            </a:r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Bild 4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" y="96520"/>
            <a:ext cx="602615" cy="612775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823720" y="218440"/>
            <a:ext cx="3210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de-DE" altLang="en-US"/>
              <a:t>Kassenbuch-App</a:t>
            </a:r>
            <a:endParaRPr lang="de-DE" altLang="en-US"/>
          </a:p>
        </p:txBody>
      </p:sp>
      <p:sp>
        <p:nvSpPr>
          <p:cNvPr id="7" name="Textfeld 6"/>
          <p:cNvSpPr txBox="1"/>
          <p:nvPr/>
        </p:nvSpPr>
        <p:spPr>
          <a:xfrm>
            <a:off x="-635" y="9673590"/>
            <a:ext cx="6858635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de-DE" altLang="en-US" sz="900"/>
              <a:t>Seite 1 / 3</a:t>
            </a:r>
            <a:endParaRPr lang="de-DE" altLang="en-US" sz="9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feld 3"/>
          <p:cNvSpPr txBox="1"/>
          <p:nvPr/>
        </p:nvSpPr>
        <p:spPr>
          <a:xfrm>
            <a:off x="10795" y="1254760"/>
            <a:ext cx="6858000" cy="8032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de-DE" altLang="en-US" sz="1200" b="1">
                <a:sym typeface="+mn-ea"/>
              </a:rPr>
              <a:t>Schritt 1: 🔑 Die Vorbereitung in den Stammdaten</a:t>
            </a:r>
            <a:endParaRPr lang="de-DE" altLang="en-US" sz="1200" b="1"/>
          </a:p>
          <a:p>
            <a:endParaRPr lang="de-DE" altLang="en-US" sz="1200"/>
          </a:p>
          <a:p>
            <a:r>
              <a:rPr lang="de-DE" altLang="en-US" sz="1200">
                <a:sym typeface="+mn-ea"/>
              </a:rPr>
              <a:t>Damit ein Barcode erkannt wird, muss er einem Artikel zugeordnet sein.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Gehen Sie zu Stammdaten → Artikel.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Legen Sie einen neuen Artikel an oder bearbeiten Sie einen bestehenden.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Tragen Sie in das Feld "Artikelnummer" exakt die Nummer ein, die der Barcode repräsentiert.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Tipp: Klicken Sie in das Feld und scannen Sie den Barcode direkt, um die Nummer fehlerfrei zu übertragen.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Speichern Sie den Artikel.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Wiederholen Sie dies für alle Artikel, die Sie per Scan erfassen möchten.</a:t>
            </a:r>
            <a:endParaRPr lang="de-DE" altLang="en-US" sz="1200"/>
          </a:p>
          <a:p>
            <a:endParaRPr lang="de-DE" altLang="en-US" sz="1200"/>
          </a:p>
          <a:p>
            <a:r>
              <a:rPr lang="de-DE" altLang="en-US" sz="1200" b="1">
                <a:sym typeface="+mn-ea"/>
              </a:rPr>
              <a:t>Schritt 2: ➡️ Der Arbeitsablauf beim Erfassen</a:t>
            </a:r>
            <a:endParaRPr lang="de-DE" altLang="en-US" sz="1200" b="1"/>
          </a:p>
          <a:p>
            <a:endParaRPr lang="de-DE" altLang="en-US" sz="1200"/>
          </a:p>
          <a:p>
            <a:r>
              <a:rPr lang="de-DE" altLang="en-US" sz="1200">
                <a:sym typeface="+mn-ea"/>
              </a:rPr>
              <a:t>Der Prozess ist für Einkauf und Verkauf identisch: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Klicken Sie in das Feld "Barcode-Scan / Art-Nr.:".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Scannen Sie den Barcode des Produkts.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Was passiert automatisch?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✅ Der passende Artikel wird im Dropdown-Menü ausgewählt.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✅ Der hinterlegte Verkaufspreis (beim Verkauf) wird geladen.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✅ Das Barcode-Feld wird geleert, um für den nächsten Scan bereit zu sein.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✅ Der Cursor springt direkt in das Mengenfeld.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Geben Sie die Menge ein (Standard ist 1).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Füllen Sie die restlichen Felder aus und klicken Sie auf "Speichern".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Nach dem Speichern springt der Cursor automatisch zurück in das Barcode-Feld, sodass Sie nahtlos den nächsten Artikel scannen können.</a:t>
            </a:r>
            <a:endParaRPr lang="de-DE" altLang="en-US" sz="1200">
              <a:sym typeface="+mn-ea"/>
            </a:endParaRPr>
          </a:p>
          <a:p>
            <a:endParaRPr lang="de-DE" altLang="en-US" sz="1200"/>
          </a:p>
          <a:p>
            <a:r>
              <a:rPr lang="de-DE" altLang="en-US" sz="1200">
                <a:sym typeface="+mn-ea"/>
              </a:rPr>
              <a:t>Spezialfall: Scanner mit Speichermodus (Inventurmodus)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Viele kabellose Scanner bieten einen Speicher- oder Stapelmodus. Dieser ist ideal, 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wenn Sie sich außerhalb der Funkreichweite des Computers befinden (z.B. bei einer Inventur im Lager).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Scanner-Modus aktivieren: Schalten Sie Ihren Scanner gemäß seiner Anleitung in den Speichermodus. 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Er ist nun nicht mehr live mit dem PC verbunden.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Artikel scannen: Gehen Sie durch Ihr Lager und scannen Sie alle gewünschten Barcodes. Der Scanner speichert jeden Code intern.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Zurück zum PC: Gehen Sie zurück zu Ihrem Computer und klicken Sie in der Kassenbuch-Anwendung in das Barcode-Feld.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Datenübertragung starten: Aktivieren Sie an Ihrem Scanner die Datenübertragung (oft durch Scannen eines speziellen Codes aus der Anleitung). 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Der Scanner wird nun alle gespeicherten Codes nacheinander "eintippen", und die Anwendung verarbeitet sie, als würden Sie sie live scannen.</a:t>
            </a:r>
            <a:endParaRPr lang="de-DE" altLang="en-US" sz="1200"/>
          </a:p>
          <a:p>
            <a:endParaRPr lang="de-DE" altLang="en-US" sz="1200"/>
          </a:p>
          <a:p>
            <a:endParaRPr lang="de-DE" altLang="en-US" sz="1200">
              <a:sym typeface="+mn-ea"/>
            </a:endParaRPr>
          </a:p>
        </p:txBody>
      </p:sp>
      <p:pic>
        <p:nvPicPr>
          <p:cNvPr id="5" name="Bild 4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" y="96520"/>
            <a:ext cx="602615" cy="612775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823720" y="218440"/>
            <a:ext cx="3210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de-DE" altLang="en-US"/>
              <a:t>Kassenbuch-App</a:t>
            </a:r>
            <a:endParaRPr lang="de-DE" altLang="en-US"/>
          </a:p>
        </p:txBody>
      </p:sp>
      <p:sp>
        <p:nvSpPr>
          <p:cNvPr id="7" name="Textfeld 6"/>
          <p:cNvSpPr txBox="1"/>
          <p:nvPr/>
        </p:nvSpPr>
        <p:spPr>
          <a:xfrm>
            <a:off x="-635" y="9673590"/>
            <a:ext cx="6858635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de-DE" altLang="en-US" sz="900"/>
              <a:t>Seite 2 / 3</a:t>
            </a:r>
            <a:endParaRPr lang="de-DE" altLang="en-US" sz="9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feld 3"/>
          <p:cNvSpPr txBox="1"/>
          <p:nvPr/>
        </p:nvSpPr>
        <p:spPr>
          <a:xfrm>
            <a:off x="67945" y="1377315"/>
            <a:ext cx="607695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de-DE" altLang="en-US" sz="1200" b="1">
                <a:sym typeface="+mn-ea"/>
              </a:rPr>
              <a:t>🛠️ Technologie-Stack</a:t>
            </a:r>
            <a:endParaRPr lang="de-DE" altLang="en-US" sz="1200" b="1"/>
          </a:p>
          <a:p>
            <a:endParaRPr lang="de-DE" altLang="en-US" sz="1200"/>
          </a:p>
          <a:p>
            <a:r>
              <a:rPr lang="de-DE" altLang="en-US" sz="1200">
                <a:sym typeface="+mn-ea"/>
              </a:rPr>
              <a:t>GUI-Framework: GTK4 mit PyGObject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UI-Bibliothek: Libadwaita (Adw) für ein modernes Look-and-Feel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Datenbank: SQLite 3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PDF-Erstellung: ReportLab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ZUGFeRD-Export: factur-x</a:t>
            </a:r>
            <a:endParaRPr lang="de-DE" altLang="en-US" sz="1200"/>
          </a:p>
          <a:p>
            <a:endParaRPr lang="de-DE" altLang="en-US" sz="1200"/>
          </a:p>
          <a:p>
            <a:r>
              <a:rPr lang="de-DE" altLang="en-US" sz="1200">
                <a:sym typeface="+mn-ea"/>
              </a:rPr>
              <a:t>📜 </a:t>
            </a:r>
            <a:r>
              <a:rPr lang="de-DE" altLang="en-US" sz="1200" b="1">
                <a:sym typeface="+mn-ea"/>
              </a:rPr>
              <a:t>Lizenz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Dieses Projekt steht unter der GNU General Public License v3.0</a:t>
            </a:r>
            <a:endParaRPr lang="de-DE" altLang="en-US" sz="1200"/>
          </a:p>
          <a:p>
            <a:endParaRPr lang="de-DE" altLang="en-US" sz="1200"/>
          </a:p>
          <a:p>
            <a:r>
              <a:rPr lang="de-DE" altLang="en-US" sz="1200">
                <a:sym typeface="+mn-ea"/>
              </a:rPr>
              <a:t>erstellt von armin@pinguin-TV, www.pinguin-tv.de</a:t>
            </a:r>
            <a:endParaRPr lang="de-DE" altLang="en-US" sz="1200"/>
          </a:p>
          <a:p>
            <a:endParaRPr lang="de-DE" altLang="en-US" sz="1200"/>
          </a:p>
          <a:p>
            <a:r>
              <a:rPr lang="de-DE" altLang="en-US" sz="1200">
                <a:sym typeface="+mn-ea"/>
              </a:rPr>
              <a:t>-----------------------</a:t>
            </a:r>
            <a:endParaRPr lang="de-DE" altLang="en-US" sz="1200"/>
          </a:p>
          <a:p>
            <a:r>
              <a:rPr lang="de-DE" altLang="en-US" sz="1200" b="1">
                <a:sym typeface="+mn-ea"/>
              </a:rPr>
              <a:t>Haftungsausschluss:</a:t>
            </a:r>
            <a:endParaRPr lang="de-DE" altLang="en-US" sz="1200" b="1"/>
          </a:p>
          <a:p>
            <a:r>
              <a:rPr lang="de-DE" altLang="en-US" sz="1200">
                <a:sym typeface="+mn-ea"/>
              </a:rPr>
              <a:t>es wird keinerlei Haftung für Schäden jeglicher Art und Datenverlust übernommen!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Die Verwendung dieser App erfolgt auf eigenes Risiko!</a:t>
            </a:r>
            <a:endParaRPr lang="de-DE" altLang="en-US" sz="1200"/>
          </a:p>
          <a:p>
            <a:r>
              <a:rPr lang="de-DE" altLang="en-US" sz="1200">
                <a:sym typeface="+mn-ea"/>
              </a:rPr>
              <a:t>-----------------------</a:t>
            </a:r>
            <a:endParaRPr lang="de-DE" altLang="en-US" sz="1200">
              <a:sym typeface="+mn-ea"/>
            </a:endParaRPr>
          </a:p>
        </p:txBody>
      </p:sp>
      <p:pic>
        <p:nvPicPr>
          <p:cNvPr id="5" name="Bild 4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" y="96520"/>
            <a:ext cx="602615" cy="612775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823720" y="218440"/>
            <a:ext cx="3210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de-DE" altLang="en-US"/>
              <a:t>Kassenbuch-App</a:t>
            </a:r>
            <a:endParaRPr lang="de-DE" altLang="en-US"/>
          </a:p>
        </p:txBody>
      </p:sp>
      <p:sp>
        <p:nvSpPr>
          <p:cNvPr id="7" name="Textfeld 6"/>
          <p:cNvSpPr txBox="1"/>
          <p:nvPr/>
        </p:nvSpPr>
        <p:spPr>
          <a:xfrm>
            <a:off x="-635" y="9673590"/>
            <a:ext cx="6858635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de-DE" altLang="en-US" sz="900"/>
              <a:t>Seite 3 / 3</a:t>
            </a:r>
            <a:endParaRPr lang="de-DE" altLang="en-US" sz="900"/>
          </a:p>
        </p:txBody>
      </p:sp>
      <p:graphicFrame>
        <p:nvGraphicFramePr>
          <p:cNvPr id="8" name="Tisch 7"/>
          <p:cNvGraphicFramePr/>
          <p:nvPr/>
        </p:nvGraphicFramePr>
        <p:xfrm>
          <a:off x="233680" y="7200900"/>
          <a:ext cx="4800600" cy="1444625"/>
        </p:xfrm>
        <a:graphic>
          <a:graphicData uri="http://schemas.openxmlformats.org/drawingml/2006/table">
            <a:tbl>
              <a:tblPr>
                <a:tableStyleId>{0660B408-B3CF-4A94-85FC-2B1E0A45F4A2}</a:tableStyleId>
              </a:tblPr>
              <a:tblGrid>
                <a:gridCol w="1600200"/>
                <a:gridCol w="1600200"/>
                <a:gridCol w="1600200"/>
              </a:tblGrid>
              <a:tr h="288925">
                <a:tc>
                  <a:txBody>
                    <a:bodyPr/>
                    <a:p>
                      <a:pPr>
                        <a:buNone/>
                      </a:pPr>
                      <a:r>
                        <a:rPr lang="de-DE" altLang="en-US" sz="1000"/>
                        <a:t>Wann</a:t>
                      </a:r>
                      <a:endParaRPr lang="de-DE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de-DE" altLang="en-US" sz="1000"/>
                        <a:t>Wer</a:t>
                      </a:r>
                      <a:endParaRPr lang="de-DE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de-DE" altLang="en-US" sz="1000"/>
                        <a:t>Was</a:t>
                      </a:r>
                      <a:endParaRPr lang="de-DE" altLang="en-US" sz="1000"/>
                    </a:p>
                  </a:txBody>
                  <a:tcPr/>
                </a:tc>
              </a:tr>
              <a:tr h="288925">
                <a:tc>
                  <a:txBody>
                    <a:bodyPr/>
                    <a:p>
                      <a:pPr>
                        <a:buNone/>
                      </a:pPr>
                      <a:r>
                        <a:rPr lang="de-DE" altLang="en-US" sz="1000"/>
                        <a:t>12.11.2025</a:t>
                      </a:r>
                      <a:endParaRPr lang="de-DE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de-DE" altLang="en-US" sz="1000"/>
                        <a:t>AD</a:t>
                      </a:r>
                      <a:endParaRPr lang="de-DE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de-DE" altLang="en-US" sz="1000"/>
                        <a:t>erstellt</a:t>
                      </a:r>
                      <a:endParaRPr lang="de-DE" altLang="en-US" sz="1000"/>
                    </a:p>
                  </a:txBody>
                  <a:tcPr/>
                </a:tc>
              </a:tr>
              <a:tr h="288925">
                <a:tc>
                  <a:txBody>
                    <a:bodyPr/>
                    <a:p>
                      <a:pPr>
                        <a:buNone/>
                      </a:pPr>
                      <a:endParaRPr lang="de-DE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de-DE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de-DE" altLang="en-US" sz="1000"/>
                    </a:p>
                  </a:txBody>
                  <a:tcPr/>
                </a:tc>
              </a:tr>
              <a:tr h="288925">
                <a:tc>
                  <a:txBody>
                    <a:bodyPr/>
                    <a:p>
                      <a:pPr>
                        <a:buNone/>
                      </a:pPr>
                      <a:endParaRPr lang="de-DE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de-DE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de-DE" altLang="en-US" sz="1000"/>
                    </a:p>
                  </a:txBody>
                  <a:tcPr/>
                </a:tc>
              </a:tr>
              <a:tr h="288925">
                <a:tc>
                  <a:txBody>
                    <a:bodyPr/>
                    <a:p>
                      <a:pPr>
                        <a:buNone/>
                      </a:pPr>
                      <a:endParaRPr lang="de-DE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de-DE" altLang="en-US" sz="1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de-DE" altLang="en-US" sz="10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feld 8"/>
          <p:cNvSpPr txBox="1"/>
          <p:nvPr/>
        </p:nvSpPr>
        <p:spPr>
          <a:xfrm>
            <a:off x="233680" y="6869430"/>
            <a:ext cx="1163320" cy="245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de-DE" altLang="en-US" sz="1000">
                <a:sym typeface="+mn-ea"/>
              </a:rPr>
              <a:t>Änderungsdienst:</a:t>
            </a:r>
            <a:endParaRPr lang="de-DE" altLang="en-US" sz="1000"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4900</Words>
  <Application>WPS Presentation</Application>
  <PresentationFormat>Breitbild</PresentationFormat>
  <Paragraphs>131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9" baseType="lpstr">
      <vt:lpstr>Arial</vt:lpstr>
      <vt:lpstr>SimSun</vt:lpstr>
      <vt:lpstr>Wingdings</vt:lpstr>
      <vt:lpstr>Arial Unicode MS</vt:lpstr>
      <vt:lpstr>Calibri Light</vt:lpstr>
      <vt:lpstr>Calibri</vt:lpstr>
      <vt:lpstr>Segoe UI</vt:lpstr>
      <vt:lpstr>Microsoft YaHei</vt:lpstr>
      <vt:lpstr>Droid Sans Fallback</vt:lpstr>
      <vt:lpstr>FreeSerif</vt:lpstr>
      <vt:lpstr>Noto Sans Symbols 2</vt:lpstr>
      <vt:lpstr>Segoe UI Emoji</vt:lpstr>
      <vt:lpstr>DejaVu Sans</vt:lpstr>
      <vt:lpstr>Abril Fatface</vt:lpstr>
      <vt:lpstr>Abel</vt:lpstr>
      <vt:lpstr>Office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armin</dc:creator>
  <cp:lastModifiedBy>armin</cp:lastModifiedBy>
  <cp:revision>1</cp:revision>
  <dcterms:created xsi:type="dcterms:W3CDTF">2025-11-12T15:23:59Z</dcterms:created>
  <dcterms:modified xsi:type="dcterms:W3CDTF">2025-11-12T15:23:59Z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/>
  </property>
  <property fmtid="{D5CDD505-2E9C-101B-9397-08002B2CF9AE}" pid="3" name="KSOProductBuildVer">
    <vt:lpwstr>1031-11.1.0.11719</vt:lpwstr>
  </property>
</Properties>
</file>